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59" r:id="rId5"/>
    <p:sldId id="265" r:id="rId6"/>
    <p:sldId id="275" r:id="rId7"/>
    <p:sldId id="296" r:id="rId8"/>
    <p:sldId id="299" r:id="rId9"/>
    <p:sldId id="314" r:id="rId10"/>
    <p:sldId id="292" r:id="rId11"/>
    <p:sldId id="315" r:id="rId12"/>
    <p:sldId id="316" r:id="rId13"/>
    <p:sldId id="317" r:id="rId14"/>
    <p:sldId id="318" r:id="rId15"/>
    <p:sldId id="319" r:id="rId16"/>
    <p:sldId id="300" r:id="rId17"/>
    <p:sldId id="294" r:id="rId18"/>
    <p:sldId id="297" r:id="rId19"/>
    <p:sldId id="301" r:id="rId20"/>
    <p:sldId id="302" r:id="rId21"/>
    <p:sldId id="308" r:id="rId22"/>
    <p:sldId id="306" r:id="rId23"/>
    <p:sldId id="310" r:id="rId24"/>
    <p:sldId id="311" r:id="rId25"/>
    <p:sldId id="322" r:id="rId26"/>
    <p:sldId id="323" r:id="rId27"/>
    <p:sldId id="309" r:id="rId28"/>
    <p:sldId id="312" r:id="rId29"/>
    <p:sldId id="303" r:id="rId30"/>
    <p:sldId id="304" r:id="rId31"/>
    <p:sldId id="305" r:id="rId32"/>
    <p:sldId id="313" r:id="rId33"/>
    <p:sldId id="288" r:id="rId34"/>
  </p:sldIdLst>
  <p:sldSz cx="9144000" cy="5143500" type="screen16x9"/>
  <p:notesSz cx="6797675" cy="9926638"/>
  <p:defaultTextStyle>
    <a:defPPr>
      <a:defRPr lang="fr-FR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64" autoAdjust="0"/>
    <p:restoredTop sz="92917" autoAdjust="0"/>
  </p:normalViewPr>
  <p:slideViewPr>
    <p:cSldViewPr snapToGrid="0">
      <p:cViewPr varScale="1">
        <p:scale>
          <a:sx n="140" d="100"/>
          <a:sy n="140" d="100"/>
        </p:scale>
        <p:origin x="636" y="120"/>
      </p:cViewPr>
      <p:guideLst>
        <p:guide orient="horz" pos="1518"/>
        <p:guide pos="1769"/>
      </p:guideLst>
    </p:cSldViewPr>
  </p:slideViewPr>
  <p:outlineViewPr>
    <p:cViewPr>
      <p:scale>
        <a:sx n="33" d="100"/>
        <a:sy n="33" d="100"/>
      </p:scale>
      <p:origin x="0" y="-100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18/03/2019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3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4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045" y="1955563"/>
            <a:ext cx="7879972" cy="1223275"/>
          </a:xfrm>
        </p:spPr>
        <p:txBody>
          <a:bodyPr anchor="b">
            <a:normAutofit/>
          </a:bodyPr>
          <a:lstStyle>
            <a:lvl1pPr algn="ctr"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3729962" y="3303893"/>
            <a:ext cx="1684088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4870861"/>
            <a:ext cx="9144000" cy="27264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475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51" y="4919707"/>
            <a:ext cx="3192458" cy="173175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045" y="3421532"/>
            <a:ext cx="7879972" cy="100611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26" y="414954"/>
            <a:ext cx="2483944" cy="1298712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4188302" y="4332195"/>
            <a:ext cx="759434" cy="349953"/>
            <a:chOff x="4464484" y="5776260"/>
            <a:chExt cx="977032" cy="450224"/>
          </a:xfrm>
        </p:grpSpPr>
        <p:pic>
          <p:nvPicPr>
            <p:cNvPr id="29" name="Image 28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30" name="Connecteur droit 29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95365"/>
            <a:ext cx="9144001" cy="134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1564"/>
            <a:ext cx="9144000" cy="1351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0475"/>
            <a:ext cx="9144000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784" y="936266"/>
            <a:ext cx="3866987" cy="3751289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3751288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71783" y="868369"/>
            <a:ext cx="3866988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861" y="868369"/>
            <a:ext cx="3866987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784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82861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20322" y="930244"/>
            <a:ext cx="2565342" cy="3918524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784" y="930244"/>
            <a:ext cx="2565342" cy="3928722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8625" y="937034"/>
            <a:ext cx="2565342" cy="3921933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6990169" y="0"/>
            <a:ext cx="215383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84" y="314894"/>
            <a:ext cx="5855393" cy="748044"/>
          </a:xfrm>
        </p:spPr>
        <p:txBody>
          <a:bodyPr tIns="168736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545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4648" y="75431"/>
            <a:ext cx="5382506" cy="864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0446" y="73646"/>
            <a:ext cx="5386708" cy="2295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785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571501" y="1204253"/>
            <a:ext cx="2179905" cy="660832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200"/>
            </a:lvl1pPr>
          </a:lstStyle>
          <a:p>
            <a:r>
              <a:rPr lang="fr-FR" dirty="0"/>
              <a:t>Insérer ici le logo client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743116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742831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946911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4946626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570454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743116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4946911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6506392" y="66359"/>
            <a:ext cx="369717" cy="240165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3742205" y="2320349"/>
            <a:ext cx="5025170" cy="13571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205" y="1"/>
            <a:ext cx="5024713" cy="1275521"/>
          </a:xfrm>
        </p:spPr>
        <p:txBody>
          <a:bodyPr tIns="0" bIns="0" anchor="b">
            <a:normAutofit/>
          </a:bodyPr>
          <a:lstStyle>
            <a:lvl1pPr algn="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205" y="1397906"/>
            <a:ext cx="5024713" cy="853088"/>
          </a:xfrm>
        </p:spPr>
        <p:txBody>
          <a:bodyPr>
            <a:normAutofit/>
          </a:bodyPr>
          <a:lstStyle>
            <a:lvl1pPr marL="0" marR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674942" indent="-30679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700" i="1">
                <a:solidFill>
                  <a:srgbClr val="8E9295"/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123286" y="1342427"/>
            <a:ext cx="662790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3762048"/>
            <a:ext cx="9144000" cy="138145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3742205" y="2462795"/>
            <a:ext cx="5024713" cy="15001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9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/>
          </p:nvPr>
        </p:nvSpPr>
        <p:spPr>
          <a:xfrm>
            <a:off x="3742571" y="2694663"/>
            <a:ext cx="5024347" cy="8959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fr-FR" sz="900" b="0" i="0" baseline="0" smtClean="0">
                <a:effectLst/>
                <a:latin typeface="+mn-lt"/>
              </a:defRPr>
            </a:lvl1pPr>
          </a:lstStyle>
          <a:p>
            <a:pPr lvl="0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Modifier les styles du texte du masque</a:t>
            </a:r>
          </a:p>
          <a:p>
            <a:pPr lvl="1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Deuxième niveau</a:t>
            </a:r>
          </a:p>
          <a:p>
            <a:pPr lvl="2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Troisième niveau</a:t>
            </a:r>
          </a:p>
        </p:txBody>
      </p:sp>
      <p:sp>
        <p:nvSpPr>
          <p:cNvPr id="20" name="ZoneTexte 206"/>
          <p:cNvSpPr txBox="1">
            <a:spLocks noChangeArrowheads="1"/>
          </p:cNvSpPr>
          <p:nvPr userDrawn="1"/>
        </p:nvSpPr>
        <p:spPr bwMode="auto">
          <a:xfrm>
            <a:off x="468653" y="4596212"/>
            <a:ext cx="3078668" cy="3092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800"/>
              </a:lnSpc>
              <a:buClr>
                <a:srgbClr val="F29400"/>
              </a:buClr>
              <a:buFontTx/>
              <a:buNone/>
            </a:pP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FRANCE | ESPAGNE | PORTUGAL | BELGIQUE | SUISSE | LUXEMBOURG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ANGLETERRE | POLOGNE</a:t>
            </a:r>
            <a:r>
              <a:rPr lang="fr-FR" altLang="fr-FR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ROUMANIE | MAROC | CÔTE D’IVOIRE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7907460" y="4265901"/>
            <a:ext cx="843929" cy="40198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5" y="4619935"/>
            <a:ext cx="1461456" cy="26332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9" y="3961242"/>
            <a:ext cx="813141" cy="5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364788"/>
            <a:ext cx="7886700" cy="1332986"/>
          </a:xfrm>
        </p:spPr>
        <p:txBody>
          <a:bodyPr tIns="0" bIns="0" anchor="b"/>
          <a:lstStyle>
            <a:lvl1pPr>
              <a:defRPr sz="51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926077"/>
            <a:ext cx="7635528" cy="2932889"/>
          </a:xfrm>
        </p:spPr>
        <p:txBody>
          <a:bodyPr>
            <a:normAutofit/>
          </a:bodyPr>
          <a:lstStyle>
            <a:lvl1pPr marL="368150" marR="0" indent="-36815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1700" b="1" baseline="0">
                <a:solidFill>
                  <a:schemeClr val="tx1"/>
                </a:solidFill>
              </a:defRPr>
            </a:lvl1pPr>
            <a:lvl2pPr marL="582905" indent="-245434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500" i="1">
                <a:solidFill>
                  <a:schemeClr val="accent1"/>
                </a:solidFill>
              </a:defRPr>
            </a:lvl2pPr>
            <a:lvl3pPr marL="736301" indent="-153396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859018" indent="-92038">
              <a:buClr>
                <a:schemeClr val="accent3"/>
              </a:buClr>
              <a:buFont typeface="Myriad Pro" panose="020B0503030403020204" pitchFamily="34" charset="0"/>
              <a:buChar char="›"/>
              <a:defRPr sz="1200">
                <a:solidFill>
                  <a:schemeClr val="accent3"/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7" name="ZoneTexte 206"/>
          <p:cNvSpPr txBox="1">
            <a:spLocks noChangeArrowheads="1"/>
          </p:cNvSpPr>
          <p:nvPr userDrawn="1"/>
        </p:nvSpPr>
        <p:spPr bwMode="auto">
          <a:xfrm>
            <a:off x="469270" y="3940446"/>
            <a:ext cx="4033719" cy="705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1473" y="3691270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3387642"/>
            <a:ext cx="2212368" cy="2854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9432"/>
            <a:ext cx="1461456" cy="26332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2950531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0"/>
            <a:ext cx="3389250" cy="51435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Soirée Escort kids 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7952050" cy="349522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906108" y="1363743"/>
            <a:ext cx="3802674" cy="3163014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4906108" y="1363743"/>
            <a:ext cx="3802674" cy="3170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800476"/>
            <a:ext cx="9144000" cy="13716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7952050" cy="25827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571501" y="3931467"/>
            <a:ext cx="7536879" cy="11132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3931"/>
            <a:ext cx="9144000" cy="134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4760"/>
            <a:ext cx="9144000" cy="134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1328" y="73646"/>
            <a:ext cx="5382506" cy="229500"/>
          </a:xfrm>
          <a:prstGeom prst="rect">
            <a:avLst/>
          </a:prstGeom>
        </p:spPr>
        <p:txBody>
          <a:bodyPr vert="horz" lIns="77925" tIns="0" rIns="77925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784" y="315248"/>
            <a:ext cx="7952050" cy="514350"/>
          </a:xfrm>
          <a:prstGeom prst="rect">
            <a:avLst/>
          </a:prstGeom>
        </p:spPr>
        <p:txBody>
          <a:bodyPr vert="horz" lIns="0" tIns="38963" rIns="0" bIns="38963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784" y="936267"/>
            <a:ext cx="7952050" cy="3920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1328" y="75431"/>
            <a:ext cx="5382506" cy="864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920" y="0"/>
            <a:ext cx="315692" cy="2997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38963" rIns="0" bIns="38963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8" r:id="rId18"/>
    <p:sldLayoutId id="2147483717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779252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53396" indent="-153396" algn="l" defTabSz="779252" rtl="0" eaLnBrk="1" latinLnBrk="0" hangingPunct="1">
        <a:lnSpc>
          <a:spcPct val="90000"/>
        </a:lnSpc>
        <a:spcBef>
          <a:spcPts val="511"/>
        </a:spcBef>
        <a:buClr>
          <a:schemeClr val="accent1"/>
        </a:buClr>
        <a:buFont typeface="Myriad Pro" panose="020B0503030403020204" pitchFamily="34" charset="0"/>
        <a:buChar char="›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06792" indent="-153396" algn="l" defTabSz="779252" rtl="0" eaLnBrk="1" latinLnBrk="0" hangingPunct="1">
        <a:lnSpc>
          <a:spcPct val="90000"/>
        </a:lnSpc>
        <a:spcBef>
          <a:spcPts val="341"/>
        </a:spcBef>
        <a:buClr>
          <a:schemeClr val="tx1"/>
        </a:buClr>
        <a:buFont typeface="Myriad Pro" panose="020B0503030403020204" pitchFamily="34" charset="0"/>
        <a:buChar char="›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60188" indent="-153396" algn="l" defTabSz="779252" rtl="0" eaLnBrk="1" latinLnBrk="0" hangingPunct="1">
        <a:lnSpc>
          <a:spcPct val="90000"/>
        </a:lnSpc>
        <a:spcBef>
          <a:spcPts val="170"/>
        </a:spcBef>
        <a:buFont typeface="Myriad Pro" panose="020B0503030403020204" pitchFamily="34" charset="0"/>
        <a:buChar char="›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13584" indent="-153396" algn="l" defTabSz="779252" rtl="0" eaLnBrk="1" latinLnBrk="0" hangingPunct="1">
        <a:lnSpc>
          <a:spcPct val="90000"/>
        </a:lnSpc>
        <a:spcBef>
          <a:spcPts val="85"/>
        </a:spcBef>
        <a:buFont typeface="Myriad Pro" panose="020B0503030403020204" pitchFamily="34" charset="0"/>
        <a:buChar char="›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766980" indent="-153396" algn="l" defTabSz="779252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elsinne/masterG2M-P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apidoc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server.arcgisonline.com/arcgis/rest/services/World_Imagery/MapServ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openlayers.org/en/v3.20.1/example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sample-code/index.html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exploringjs.com/es6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penlayers.org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apbox.com/help/glossary/mapbox-js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leafletjs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fessionnels.ign.fr/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geoserver.org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organizations/openstreetmap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br>
              <a:rPr lang="fr-FR" dirty="0"/>
            </a:br>
            <a:r>
              <a:rPr lang="fr-FR" sz="1400" b="0" dirty="0">
                <a:solidFill>
                  <a:srgbClr val="8E9295"/>
                </a:solidFill>
              </a:rPr>
              <a:t>Martin DELSINNE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Université Paris 8 - Master G2M</a:t>
            </a:r>
          </a:p>
          <a:p>
            <a:endParaRPr lang="fr-FR" dirty="0"/>
          </a:p>
          <a:p>
            <a:r>
              <a:rPr lang="fr-FR" sz="1600" dirty="0">
                <a:hlinkClick r:id="rId3"/>
              </a:rPr>
              <a:t>https://github.com/mdelsinne/masterG2M-P8</a:t>
            </a:r>
            <a:endParaRPr lang="fr-FR" sz="1600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1B0B0-FE26-4565-9534-3FFD921AFB63}"/>
              </a:ext>
            </a:extLst>
          </p:cNvPr>
          <p:cNvSpPr/>
          <p:nvPr/>
        </p:nvSpPr>
        <p:spPr>
          <a:xfrm>
            <a:off x="7929350" y="4427648"/>
            <a:ext cx="1166884" cy="44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858A4-6DED-4068-82C2-E89FC3499D8D}"/>
              </a:ext>
            </a:extLst>
          </p:cNvPr>
          <p:cNvSpPr/>
          <p:nvPr/>
        </p:nvSpPr>
        <p:spPr>
          <a:xfrm>
            <a:off x="571500" y="1140430"/>
            <a:ext cx="82981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fonction à l'objet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--appelé aussi </a:t>
            </a:r>
            <a:r>
              <a:rPr lang="fr-FR" sz="1200" b="1" i="1" u="sng" dirty="0">
                <a:solidFill>
                  <a:srgbClr val="008000"/>
                </a:solidFill>
                <a:latin typeface="Consolas" panose="020B0609020204030204" pitchFamily="49" charset="0"/>
              </a:rPr>
              <a:t>Method !</a:t>
            </a:r>
            <a:endParaRPr lang="fr-FR" sz="1200" b="1" i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indique qu’il s’agit de la propriété appartenant à l’objet stocké dans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Afficher la description dans &lt;p&gt; dont l'identifiant est 'description' 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"description"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textContent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de ma variable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r>
              <a:rPr lang="fr-FR" sz="12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3BA7CAE9-254D-4942-8E5C-28480FED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84" y="2756257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Ajouter une balise </a:t>
            </a:r>
            <a:r>
              <a:rPr lang="fr-FR" sz="1400" b="1" dirty="0">
                <a:latin typeface="Consolas" panose="020B0609020204030204" pitchFamily="49" charset="0"/>
              </a:rPr>
              <a:t>&lt;p id="description"&gt;&lt;/p&gt;</a:t>
            </a:r>
            <a:r>
              <a:rPr lang="fr-FR" dirty="0"/>
              <a:t>  à votre page HTML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0735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01887-D134-4C58-854D-F769B177AA07}"/>
              </a:ext>
            </a:extLst>
          </p:cNvPr>
          <p:cNvSpPr/>
          <p:nvPr/>
        </p:nvSpPr>
        <p:spPr>
          <a:xfrm>
            <a:off x="571501" y="1079793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Ma classe JS nommée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Person</a:t>
            </a:r>
            <a:endParaRPr lang="fr-F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4 propriétés de l'objet initialisées par le constructeur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(nom,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locataire, profession)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nom;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.locataire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locataire;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profession;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Fonction disponible pour un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Instanciation d'un nouvel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var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= new Person(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NOM_string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AGE_integer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LOCATAIRE_boolean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PROFESSION_string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console.log(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);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044665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Ajouter une fonction </a:t>
            </a:r>
            <a:r>
              <a:rPr lang="fr-FR" sz="1400" b="1" dirty="0" err="1">
                <a:latin typeface="Consolas" panose="020B0609020204030204" pitchFamily="49" charset="0"/>
              </a:rPr>
              <a:t>setAdresse</a:t>
            </a:r>
            <a:r>
              <a:rPr lang="fr-FR" sz="1400" b="1" dirty="0">
                <a:latin typeface="Consolas" panose="020B0609020204030204" pitchFamily="49" charset="0"/>
              </a:rPr>
              <a:t>(rue, ville, </a:t>
            </a:r>
            <a:r>
              <a:rPr lang="fr-FR" sz="1400" b="1" dirty="0" err="1">
                <a:latin typeface="Consolas" panose="020B0609020204030204" pitchFamily="49" charset="0"/>
              </a:rPr>
              <a:t>coord</a:t>
            </a:r>
            <a:r>
              <a:rPr lang="fr-FR" sz="1400" b="1" dirty="0">
                <a:latin typeface="Consolas" panose="020B0609020204030204" pitchFamily="49" charset="0"/>
              </a:rPr>
              <a:t>)</a:t>
            </a:r>
            <a:r>
              <a:rPr lang="fr-FR" dirty="0"/>
              <a:t> à la classe </a:t>
            </a:r>
            <a:r>
              <a:rPr lang="fr-FR" sz="1400" b="1" dirty="0"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10C1D-5940-469F-8D03-EA08620E5028}"/>
              </a:ext>
            </a:extLst>
          </p:cNvPr>
          <p:cNvSpPr/>
          <p:nvPr/>
        </p:nvSpPr>
        <p:spPr>
          <a:xfrm>
            <a:off x="571501" y="1267676"/>
            <a:ext cx="8298111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Autre fonction disponible pour un objet Person -- avec 3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  // La fonction ajoute la propriété 'adresse' à l'objet instancié depuis la classe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les valeurs de l'objet sont initialisés depuis les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city: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Utiliser la fonction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pour initialiser la propriété 'adresse'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de mon objet instance de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"2, Rue Voltaire"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"44000 Nantes"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{x: -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,y: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93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6279393" cy="3617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le site d’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400" i="1" dirty="0">
                <a:hlinkClick r:id="rId2"/>
              </a:rPr>
              <a:t>https://openlayers.org/</a:t>
            </a:r>
            <a:endParaRPr lang="fr-FR" sz="14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Go </a:t>
            </a:r>
            <a:r>
              <a:rPr lang="fr-FR" sz="1300" b="1" dirty="0" err="1">
                <a:solidFill>
                  <a:schemeClr val="accent3"/>
                </a:solidFill>
              </a:rPr>
              <a:t>QuickStart</a:t>
            </a:r>
            <a:r>
              <a:rPr lang="fr-FR" sz="1300" b="1" dirty="0">
                <a:solidFill>
                  <a:schemeClr val="accent3"/>
                </a:solidFill>
              </a:rPr>
              <a:t>!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Copier le code HTML dans votre page « index.html » - Sauvegarder ! </a:t>
            </a:r>
            <a:r>
              <a:rPr lang="fr-FR" sz="1100" b="1" dirty="0"/>
              <a:t>CTRL + S</a:t>
            </a:r>
            <a:r>
              <a:rPr lang="fr-FR" sz="1100" dirty="0"/>
              <a:t> </a:t>
            </a:r>
            <a:r>
              <a:rPr lang="fr-FR" sz="1200" dirty="0">
                <a:solidFill>
                  <a:schemeClr val="accent3"/>
                </a:solidFill>
              </a:rPr>
              <a:t>puis ouvrir la page web dans un navigateur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marL="306792" lvl="2" indent="0">
              <a:buNone/>
            </a:pPr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Parcourir l’API et l’objet </a:t>
            </a:r>
            <a:r>
              <a:rPr lang="fr-FR" sz="1300" b="1" dirty="0" err="1">
                <a:solidFill>
                  <a:schemeClr val="accent3"/>
                </a:solidFill>
              </a:rPr>
              <a:t>ol.Map</a:t>
            </a:r>
            <a:endParaRPr lang="fr-FR" sz="1300" b="1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  <a:hlinkClick r:id="rId3"/>
              </a:rPr>
              <a:t>https://openlayers.org/en/latest/apidoc/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l’évènement </a:t>
            </a:r>
            <a:r>
              <a:rPr lang="fr-FR" sz="1300" b="1" dirty="0">
                <a:solidFill>
                  <a:schemeClr val="accent3"/>
                </a:solidFill>
              </a:rPr>
              <a:t>click</a:t>
            </a:r>
            <a:r>
              <a:rPr lang="fr-FR" sz="1300" dirty="0">
                <a:solidFill>
                  <a:schemeClr val="accent3"/>
                </a:solidFill>
              </a:rPr>
              <a:t> sur la carte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E5AFD6-8F42-4D32-9537-7955D2A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33" y="2077025"/>
            <a:ext cx="5147248" cy="11252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’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7BB989-7AB5-44F3-99CB-C5B6033F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33" y="2304572"/>
            <a:ext cx="3141440" cy="149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A41E13-5A14-48B8-8152-7EA93548BC26}"/>
              </a:ext>
            </a:extLst>
          </p:cNvPr>
          <p:cNvSpPr/>
          <p:nvPr/>
        </p:nvSpPr>
        <p:spPr>
          <a:xfrm>
            <a:off x="1137854" y="4100020"/>
            <a:ext cx="5147247" cy="27699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53B718C3-E325-4B98-AC05-2076819E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1" y="653379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159674" cy="19512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Organiser son code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style CSS dans style.css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</a:t>
            </a:r>
            <a:r>
              <a:rPr lang="fr-FR" sz="1300" dirty="0">
                <a:solidFill>
                  <a:schemeClr val="accent3"/>
                </a:solidFill>
              </a:rPr>
              <a:t>&gt; dans 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script JS dans script.js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fr-FR" sz="1300" dirty="0">
                <a:solidFill>
                  <a:schemeClr val="accent3"/>
                </a:solidFill>
              </a:rPr>
              <a:t> dans index.html</a:t>
            </a:r>
          </a:p>
          <a:p>
            <a:pPr marL="153396" lvl="1" indent="0">
              <a:buNone/>
            </a:pPr>
            <a:r>
              <a:rPr lang="fr-FR" sz="11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Redéfinir l’étendue initiale via la propriété </a:t>
            </a:r>
            <a:r>
              <a:rPr lang="fr-FR" sz="1200" b="1" dirty="0">
                <a:solidFill>
                  <a:schemeClr val="accent3"/>
                </a:solidFill>
              </a:rPr>
              <a:t>center</a:t>
            </a:r>
            <a:r>
              <a:rPr lang="fr-FR" sz="1300" dirty="0">
                <a:solidFill>
                  <a:schemeClr val="accent3"/>
                </a:solidFill>
              </a:rPr>
              <a:t> de l’objet </a:t>
            </a:r>
            <a:r>
              <a:rPr lang="fr-FR" sz="1200" b="1" dirty="0" err="1">
                <a:solidFill>
                  <a:schemeClr val="accent3"/>
                </a:solidFill>
              </a:rPr>
              <a:t>ol.View</a:t>
            </a:r>
            <a:r>
              <a:rPr lang="fr-FR" sz="1200" b="1" dirty="0">
                <a:solidFill>
                  <a:schemeClr val="accent3"/>
                </a:solidFill>
              </a:rPr>
              <a:t> </a:t>
            </a:r>
            <a:r>
              <a:rPr lang="fr-FR" sz="1300" dirty="0">
                <a:solidFill>
                  <a:schemeClr val="accent3"/>
                </a:solidFill>
              </a:rPr>
              <a:t>appartenant à </a:t>
            </a:r>
            <a:r>
              <a:rPr lang="fr-FR" sz="1200" b="1" dirty="0" err="1">
                <a:solidFill>
                  <a:schemeClr val="accent3"/>
                </a:solidFill>
              </a:rPr>
              <a:t>Map</a:t>
            </a:r>
            <a:endParaRPr lang="fr-FR" sz="1200" b="1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4736A-250A-41A6-87E0-89ABF92385DA}"/>
              </a:ext>
            </a:extLst>
          </p:cNvPr>
          <p:cNvSpPr/>
          <p:nvPr/>
        </p:nvSpPr>
        <p:spPr>
          <a:xfrm>
            <a:off x="4451897" y="3222754"/>
            <a:ext cx="4071936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view: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center: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zoom: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0C3C4-3D76-4126-A4D7-9D8941D32907}"/>
              </a:ext>
            </a:extLst>
          </p:cNvPr>
          <p:cNvSpPr/>
          <p:nvPr/>
        </p:nvSpPr>
        <p:spPr>
          <a:xfrm>
            <a:off x="4572000" y="1581257"/>
            <a:ext cx="4071937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/style.css"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1CBE6-0478-429D-9FDF-0EC2B13D5CB0}"/>
              </a:ext>
            </a:extLst>
          </p:cNvPr>
          <p:cNvSpPr/>
          <p:nvPr/>
        </p:nvSpPr>
        <p:spPr>
          <a:xfrm>
            <a:off x="4572000" y="2058656"/>
            <a:ext cx="4071936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/script.js"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/javascript"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3C830C-C662-42BD-BCA7-0C0BCACA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7" y="2793175"/>
            <a:ext cx="3565193" cy="183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6729130" cy="16259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Commenter son code !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déclaration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300" dirty="0">
                <a:solidFill>
                  <a:schemeClr val="accent3"/>
                </a:solidFill>
              </a:rPr>
              <a:t> indique une constante dont la valeur ne peut pas être modifiée par des réaffectations ultérieures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AE5A-0CBD-497C-B4E6-88549329A0E7}"/>
              </a:ext>
            </a:extLst>
          </p:cNvPr>
          <p:cNvSpPr/>
          <p:nvPr/>
        </p:nvSpPr>
        <p:spPr>
          <a:xfrm>
            <a:off x="878858" y="1804839"/>
            <a:ext cx="6729130" cy="267765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Raster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OpenStreetMap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source: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OpenLayers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Vue initiale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507692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propriété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dirty="0"/>
              <a:t> de l’objet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dirty="0"/>
              <a:t> </a:t>
            </a:r>
            <a:r>
              <a:rPr lang="fr-FR" dirty="0" err="1"/>
              <a:t>definie</a:t>
            </a:r>
            <a:r>
              <a:rPr lang="fr-FR" dirty="0"/>
              <a:t> la liste des </a:t>
            </a:r>
            <a:r>
              <a:rPr lang="fr-FR" dirty="0" err="1"/>
              <a:t>controls</a:t>
            </a:r>
            <a:r>
              <a:rPr lang="fr-FR" dirty="0"/>
              <a:t> attachés à la carte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control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 :</a:t>
            </a:r>
          </a:p>
          <a:p>
            <a:pPr lvl="1"/>
            <a:endParaRPr lang="fr-FR" dirty="0"/>
          </a:p>
          <a:p>
            <a:pPr marL="153396" lvl="1" indent="0">
              <a:buNone/>
            </a:pPr>
            <a:r>
              <a:rPr lang="fr-FR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méthode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300" dirty="0">
                <a:solidFill>
                  <a:schemeClr val="accent3"/>
                </a:solidFill>
              </a:rPr>
              <a:t> indique que l’on ajoute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(passés en paramètre) à ceux par défaut (</a:t>
            </a:r>
            <a:r>
              <a:rPr lang="fr-FR" sz="1300" dirty="0">
                <a:solidFill>
                  <a:srgbClr val="8E9295"/>
                </a:solidFill>
              </a:rPr>
              <a:t>Zoom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Rotate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>
                <a:solidFill>
                  <a:srgbClr val="8E9295"/>
                </a:solidFill>
              </a:rPr>
              <a:t>Attribution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d’autres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: </a:t>
            </a:r>
            <a:r>
              <a:rPr lang="fr-FR" sz="1300" dirty="0" err="1">
                <a:solidFill>
                  <a:srgbClr val="8E9295"/>
                </a:solidFill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FullScreen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 err="1">
                <a:solidFill>
                  <a:srgbClr val="8E9295"/>
                </a:solidFill>
              </a:rPr>
              <a:t>ScaleLine</a:t>
            </a:r>
            <a:endParaRPr lang="fr-FR" sz="1300" dirty="0">
              <a:solidFill>
                <a:srgbClr val="8E9295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EF511-F7CC-4AAB-820C-79074AF0CC40}"/>
              </a:ext>
            </a:extLst>
          </p:cNvPr>
          <p:cNvSpPr/>
          <p:nvPr/>
        </p:nvSpPr>
        <p:spPr>
          <a:xfrm>
            <a:off x="887104" y="1869964"/>
            <a:ext cx="544545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()]),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Vue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initialea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65DAC-1EEF-4BDC-8073-33A707085CBC}"/>
              </a:ext>
            </a:extLst>
          </p:cNvPr>
          <p:cNvSpPr/>
          <p:nvPr/>
        </p:nvSpPr>
        <p:spPr>
          <a:xfrm>
            <a:off x="1705970" y="4037772"/>
            <a:ext cx="5732059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7954F7-CA6A-41B4-95BA-C651A815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72" y="1603765"/>
            <a:ext cx="2356923" cy="15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6729130" cy="32365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Afficher les coordonnées X,Y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fr-FR" sz="1300" dirty="0">
                <a:solidFill>
                  <a:schemeClr val="accent3"/>
                </a:solidFill>
              </a:rPr>
              <a:t> à la page HTML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Dans </a:t>
            </a:r>
            <a:r>
              <a:rPr lang="fr-FR" sz="1300" b="1" dirty="0">
                <a:solidFill>
                  <a:schemeClr val="accent3"/>
                </a:solidFill>
              </a:rPr>
              <a:t>script.js</a:t>
            </a:r>
            <a:r>
              <a:rPr lang="fr-FR" sz="1300" dirty="0">
                <a:solidFill>
                  <a:schemeClr val="accent3"/>
                </a:solidFill>
              </a:rPr>
              <a:t>, créer un nouveau control </a:t>
            </a:r>
            <a:r>
              <a:rPr lang="fr-FR" sz="1300" dirty="0" err="1">
                <a:solidFill>
                  <a:srgbClr val="8E9295"/>
                </a:solidFill>
              </a:rPr>
              <a:t>ol.control.MousePosition</a:t>
            </a:r>
            <a:r>
              <a:rPr lang="fr-FR" sz="1300" dirty="0">
                <a:solidFill>
                  <a:srgbClr val="8E9295"/>
                </a:solidFill>
              </a:rPr>
              <a:t>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</a:t>
            </a:r>
            <a:r>
              <a:rPr lang="fr-FR" sz="1300" b="1" dirty="0" err="1">
                <a:solidFill>
                  <a:schemeClr val="accent3"/>
                </a:solidFill>
              </a:rPr>
              <a:t>mousePositionControl</a:t>
            </a:r>
            <a:r>
              <a:rPr lang="fr-FR" sz="1300" dirty="0">
                <a:solidFill>
                  <a:schemeClr val="accent3"/>
                </a:solidFill>
              </a:rPr>
              <a:t> à la liste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de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C81C2-8A28-42F3-8CD3-33439E529696}"/>
              </a:ext>
            </a:extLst>
          </p:cNvPr>
          <p:cNvSpPr/>
          <p:nvPr/>
        </p:nvSpPr>
        <p:spPr>
          <a:xfrm>
            <a:off x="866186" y="1603765"/>
            <a:ext cx="4081128" cy="100796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 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Débuter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sur 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OpenLayers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  &lt;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id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"mouse-position"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&gt;&lt;/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10E8D-2971-49C1-A379-C4373C35EB19}"/>
              </a:ext>
            </a:extLst>
          </p:cNvPr>
          <p:cNvSpPr/>
          <p:nvPr/>
        </p:nvSpPr>
        <p:spPr>
          <a:xfrm>
            <a:off x="866186" y="2840376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MousePosition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createStringXY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projection: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'EPSG:4326’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'mouse-position'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06CD6-C552-45D3-813B-ACFE3F4BB76F}"/>
              </a:ext>
            </a:extLst>
          </p:cNvPr>
          <p:cNvSpPr/>
          <p:nvPr/>
        </p:nvSpPr>
        <p:spPr>
          <a:xfrm>
            <a:off x="866186" y="4003070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X,Y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110F34-66C8-45E6-86B0-619004B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283916"/>
            <a:ext cx="1838325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0DE241-4F74-46FF-94A0-E0D9E34844CB}"/>
              </a:ext>
            </a:extLst>
          </p:cNvPr>
          <p:cNvSpPr/>
          <p:nvPr/>
        </p:nvSpPr>
        <p:spPr>
          <a:xfrm>
            <a:off x="6284794" y="2316772"/>
            <a:ext cx="1214651" cy="2978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7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176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une couche « WMTS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https://wxs.ign.fr/pratique/geoportail/wmts?SERVICE=WMTS&amp;VERSION=1.0.0&amp;REQUEST=GetCapabilities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5777583" cy="270843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geoportail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layer: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'GEOGRAPHICALGRIDSYSTEMS.MAPS’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matrixSet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'PM’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format: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'image/jpeg’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projection: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'EPSG:3857’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origin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[-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style: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'normal’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WMTS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RÃ©sultat de recherche d'images pour &quot;IGN png&quot;">
            <a:extLst>
              <a:ext uri="{FF2B5EF4-FFF2-40B4-BE49-F238E27FC236}">
                <a16:creationId xmlns:a16="http://schemas.microsoft.com/office/drawing/2014/main" id="{71AF4354-C730-4049-83F6-EE98BEE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3" y="1045770"/>
            <a:ext cx="1673983" cy="11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466748" cy="361762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« </a:t>
            </a:r>
            <a:r>
              <a:rPr lang="fr-FR" dirty="0" err="1"/>
              <a:t>Tiled</a:t>
            </a:r>
            <a:r>
              <a:rPr lang="fr-FR" dirty="0"/>
              <a:t> ArcGIS </a:t>
            </a:r>
            <a:r>
              <a:rPr lang="fr-FR" dirty="0" err="1"/>
              <a:t>MapServer</a:t>
            </a:r>
            <a:r>
              <a:rPr lang="fr-FR" dirty="0"/>
              <a:t>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6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4"/>
              </a:rPr>
              <a:t>https://server.arcgisonline.com/arcgis/rest/services/World_Imagery/MapServer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6309846" cy="132343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TileArcGISRest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ortho_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Tiled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ArcGIS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RÃ©sultat de recherche d'images pour &quot;esri png&quot;">
            <a:extLst>
              <a:ext uri="{FF2B5EF4-FFF2-40B4-BE49-F238E27FC236}">
                <a16:creationId xmlns:a16="http://schemas.microsoft.com/office/drawing/2014/main" id="{7C770717-F626-4AD8-B4BC-50E8530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96" y="1357376"/>
            <a:ext cx="1382770" cy="4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A0FC69-1608-4351-9583-1D9A1A495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022" y="3203242"/>
            <a:ext cx="5238497" cy="1805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Débuter en JavaScript</a:t>
            </a:r>
          </a:p>
          <a:p>
            <a:pPr marL="337471" lvl="1" indent="0">
              <a:buNone/>
            </a:pPr>
            <a:r>
              <a:rPr lang="fr-FR" dirty="0"/>
              <a:t>Introduction</a:t>
            </a:r>
          </a:p>
          <a:p>
            <a:pPr marL="337471" lvl="1" indent="0">
              <a:buNone/>
            </a:pPr>
            <a:r>
              <a:rPr lang="fr-FR" dirty="0"/>
              <a:t>Préparer son environnement de développement </a:t>
            </a:r>
            <a:r>
              <a:rPr lang="fr-FR" dirty="0">
                <a:solidFill>
                  <a:srgbClr val="8E9295"/>
                </a:solidFill>
              </a:rPr>
              <a:t>Visual Studio Code</a:t>
            </a:r>
          </a:p>
          <a:p>
            <a:pPr marL="337471" lvl="1" indent="0">
              <a:buNone/>
            </a:pPr>
            <a:r>
              <a:rPr lang="fr-FR" dirty="0"/>
              <a:t>Les bases du JavaScript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  <a:p>
            <a:pPr marL="337471" lvl="1" indent="0">
              <a:buNone/>
            </a:pPr>
            <a:r>
              <a:rPr lang="fr-FR" dirty="0"/>
              <a:t>Nouvelle carte </a:t>
            </a:r>
            <a:r>
              <a:rPr lang="fr-FR" sz="1300" i="0" dirty="0" err="1">
                <a:solidFill>
                  <a:srgbClr val="8E9295"/>
                </a:solidFill>
              </a:rPr>
              <a:t>ol.Map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éléments à la carte </a:t>
            </a:r>
            <a:r>
              <a:rPr lang="fr-FR" sz="1300" i="0" dirty="0" err="1">
                <a:solidFill>
                  <a:srgbClr val="8E9295"/>
                </a:solidFill>
              </a:rPr>
              <a:t>ol.control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couches à la carte</a:t>
            </a:r>
            <a:r>
              <a:rPr lang="fr-FR" sz="1300" i="0" dirty="0">
                <a:solidFill>
                  <a:srgbClr val="8E9295"/>
                </a:solidFill>
              </a:rPr>
              <a:t> </a:t>
            </a:r>
            <a:r>
              <a:rPr lang="fr-FR" sz="1300" i="0" dirty="0" err="1">
                <a:solidFill>
                  <a:srgbClr val="8E9295"/>
                </a:solidFill>
              </a:rPr>
              <a:t>ol.layer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Sauvegarder ses sources sur GitHub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Découverte de l’API ArcGIS for JavaScript v4</a:t>
            </a:r>
          </a:p>
          <a:p>
            <a:pPr marL="337471" lvl="1" indent="0">
              <a:buNone/>
            </a:pPr>
            <a:r>
              <a:rPr lang="fr-FR" dirty="0"/>
              <a:t>2D / 3D et ajout de widgets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defRPr/>
            </a:pPr>
            <a:endParaRPr lang="fr-FR" dirty="0"/>
          </a:p>
          <a:p>
            <a:pPr lvl="0"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75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Visibilité des couches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les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dans la page HTML pour gérer la visibilité des couches sur la carte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la visibilité par défaut à </a:t>
            </a:r>
            <a:r>
              <a:rPr lang="fr-FR" sz="1300" u="sng" dirty="0">
                <a:solidFill>
                  <a:schemeClr val="accent3"/>
                </a:solidFill>
              </a:rPr>
              <a:t>false</a:t>
            </a:r>
            <a:r>
              <a:rPr lang="fr-FR" sz="1300" dirty="0">
                <a:solidFill>
                  <a:schemeClr val="accent3"/>
                </a:solidFill>
              </a:rPr>
              <a:t> pour la couche WMTS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l’opacité à 0.7  pour l’</a:t>
            </a:r>
            <a:r>
              <a:rPr lang="fr-FR" sz="1300" dirty="0" err="1">
                <a:solidFill>
                  <a:schemeClr val="accent3"/>
                </a:solidFill>
              </a:rPr>
              <a:t>orthophoto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01CB5-78E9-4BEE-9664-819E18429612}"/>
              </a:ext>
            </a:extLst>
          </p:cNvPr>
          <p:cNvSpPr/>
          <p:nvPr/>
        </p:nvSpPr>
        <p:spPr>
          <a:xfrm>
            <a:off x="601587" y="1603765"/>
            <a:ext cx="7952333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OpenStreetMap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Orthophoto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4ACB5-18AA-453A-9410-FD9229E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2490897"/>
            <a:ext cx="29337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CB804-62EE-4364-93B4-AE1683FE7EA1}"/>
              </a:ext>
            </a:extLst>
          </p:cNvPr>
          <p:cNvSpPr/>
          <p:nvPr/>
        </p:nvSpPr>
        <p:spPr>
          <a:xfrm>
            <a:off x="3683832" y="3354455"/>
            <a:ext cx="1242648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visible 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A2060-27DF-4FC6-988A-640E8B7BCD5A}"/>
              </a:ext>
            </a:extLst>
          </p:cNvPr>
          <p:cNvSpPr/>
          <p:nvPr/>
        </p:nvSpPr>
        <p:spPr>
          <a:xfrm>
            <a:off x="3141328" y="4056253"/>
            <a:ext cx="1031051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49D2D-5EE0-4270-B9CD-47976653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17" y="3168332"/>
            <a:ext cx="2832512" cy="15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4396002" cy="223616"/>
          </a:xfrm>
        </p:spPr>
        <p:txBody>
          <a:bodyPr>
            <a:normAutofit/>
          </a:bodyPr>
          <a:lstStyle/>
          <a:p>
            <a:pPr lvl="1"/>
            <a:r>
              <a:rPr lang="fr-FR" sz="1300" dirty="0">
                <a:solidFill>
                  <a:schemeClr val="accent3"/>
                </a:solidFill>
              </a:rPr>
              <a:t>Créer la fonction </a:t>
            </a:r>
            <a:r>
              <a:rPr lang="fr-FR" sz="1300" b="1" dirty="0" err="1">
                <a:solidFill>
                  <a:schemeClr val="accent3"/>
                </a:solidFill>
              </a:rPr>
              <a:t>setVisibility</a:t>
            </a:r>
            <a:r>
              <a:rPr lang="fr-FR" sz="1300" b="1" dirty="0">
                <a:solidFill>
                  <a:schemeClr val="accent3"/>
                </a:solidFill>
              </a:rPr>
              <a:t>(</a:t>
            </a:r>
            <a:r>
              <a:rPr lang="fr-FR" sz="1300" b="1" dirty="0" err="1">
                <a:solidFill>
                  <a:schemeClr val="accent3"/>
                </a:solidFill>
              </a:rPr>
              <a:t>checkbox</a:t>
            </a:r>
            <a:r>
              <a:rPr lang="fr-FR" sz="1300" b="1" dirty="0">
                <a:solidFill>
                  <a:schemeClr val="accent3"/>
                </a:solidFill>
              </a:rPr>
              <a:t>)</a:t>
            </a:r>
            <a:r>
              <a:rPr lang="fr-FR" sz="1300" dirty="0">
                <a:solidFill>
                  <a:schemeClr val="accent3"/>
                </a:solidFill>
              </a:rPr>
              <a:t> dans le fichier JS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E5435-4AC3-485A-A4DB-B4C424F9298B}"/>
              </a:ext>
            </a:extLst>
          </p:cNvPr>
          <p:cNvSpPr/>
          <p:nvPr/>
        </p:nvSpPr>
        <p:spPr>
          <a:xfrm>
            <a:off x="892839" y="1364047"/>
            <a:ext cx="3679161" cy="3631763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Visibilité des couches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getLayers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switch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969EE70A-9277-4529-93F9-692DF8AD1760}"/>
              </a:ext>
            </a:extLst>
          </p:cNvPr>
          <p:cNvSpPr txBox="1">
            <a:spLocks/>
          </p:cNvSpPr>
          <p:nvPr/>
        </p:nvSpPr>
        <p:spPr>
          <a:xfrm>
            <a:off x="4823299" y="1821123"/>
            <a:ext cx="3427862" cy="12077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300" dirty="0">
                <a:solidFill>
                  <a:schemeClr val="accent3"/>
                </a:solidFill>
              </a:rPr>
              <a:t>Utiliser le debugger (</a:t>
            </a:r>
            <a:r>
              <a:rPr lang="fr-FR" sz="1300" b="1" dirty="0">
                <a:solidFill>
                  <a:srgbClr val="8E9295"/>
                </a:solidFill>
              </a:rPr>
              <a:t>F12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Inspecter l’objet </a:t>
            </a:r>
            <a:r>
              <a:rPr lang="fr-FR" sz="1200" b="1" dirty="0">
                <a:solidFill>
                  <a:schemeClr val="accent3"/>
                </a:solidFill>
              </a:rPr>
              <a:t>layer</a:t>
            </a:r>
            <a:r>
              <a:rPr lang="fr-FR" sz="1200" dirty="0">
                <a:solidFill>
                  <a:schemeClr val="accent3"/>
                </a:solidFill>
              </a:rPr>
              <a:t> dans la boucle </a:t>
            </a:r>
            <a:r>
              <a:rPr lang="fr-FR" sz="1200" b="1" dirty="0" err="1">
                <a:solidFill>
                  <a:schemeClr val="accent3"/>
                </a:solidFill>
              </a:rPr>
              <a:t>forEach</a:t>
            </a:r>
            <a:endParaRPr lang="fr-FR" sz="1200" b="1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13F4F-6C0F-44E5-887D-329AA1B2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17" y="2750876"/>
            <a:ext cx="934359" cy="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Créer un point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FA5750-3BB3-4CD1-BDDC-A952C9993E4F}"/>
              </a:ext>
            </a:extLst>
          </p:cNvPr>
          <p:cNvSpPr/>
          <p:nvPr/>
        </p:nvSpPr>
        <p:spPr>
          <a:xfrm>
            <a:off x="571501" y="1446499"/>
            <a:ext cx="8298111" cy="2800767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de mon entité, c'est un objet de type 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ol.Feature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initialisé avec une 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geom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et une description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ol.Feature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geometry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ol.geom.Point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description :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d'un style 'Icon'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image: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ol.style.Icon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/**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@type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{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module:ol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/style/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Icon~Options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} */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({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anchor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46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anchorXUnits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'fraction’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anchorYUnits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'pixels’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src: 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'data/icon.png'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mon icône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}))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Affectation du style à l’entité point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vecteur à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ADE3C-1E8B-43B0-9988-0C2941516AA5}"/>
              </a:ext>
            </a:extLst>
          </p:cNvPr>
          <p:cNvSpPr/>
          <p:nvPr/>
        </p:nvSpPr>
        <p:spPr>
          <a:xfrm>
            <a:off x="917277" y="1417588"/>
            <a:ext cx="7952334" cy="193899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d'une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ol.layer.Vector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 // Source de ma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source: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ol.source.Vector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tableau d'entités 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map.addLayer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la couche vecteur à la carte --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method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'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addLayer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()'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setCenter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Centrer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setZoom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Zoom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0CBC0-CDED-4299-AA93-819C7A3D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91" y="3490492"/>
            <a:ext cx="2871132" cy="13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5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0" name="Espace réservé du contenu 15">
            <a:extLst>
              <a:ext uri="{FF2B5EF4-FFF2-40B4-BE49-F238E27FC236}">
                <a16:creationId xmlns:a16="http://schemas.microsoft.com/office/drawing/2014/main" id="{8259CADA-C5A5-4081-A58D-C19B35DB78AE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21145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</a:t>
            </a:r>
            <a:r>
              <a:rPr lang="fr-FR" dirty="0" err="1"/>
              <a:t>OpenLayers</a:t>
            </a:r>
            <a:r>
              <a:rPr lang="fr-FR" dirty="0"/>
              <a:t> 3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2"/>
              </a:rPr>
              <a:t>https://openlayers.org/en/v3.20.1/examples/</a:t>
            </a:r>
            <a:endParaRPr lang="fr-FR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les </a:t>
            </a:r>
            <a:r>
              <a:rPr lang="fr-FR" dirty="0" err="1"/>
              <a:t>controls</a:t>
            </a:r>
            <a:r>
              <a:rPr lang="fr-FR" dirty="0"/>
              <a:t> : </a:t>
            </a:r>
            <a:r>
              <a:rPr lang="fr-FR" sz="1500" dirty="0" err="1">
                <a:solidFill>
                  <a:schemeClr val="accent3"/>
                </a:solidFill>
              </a:rPr>
              <a:t>ZoomSlider</a:t>
            </a:r>
            <a:r>
              <a:rPr lang="fr-FR" dirty="0"/>
              <a:t> et </a:t>
            </a:r>
            <a:r>
              <a:rPr lang="fr-FR" sz="1500" dirty="0" err="1">
                <a:solidFill>
                  <a:schemeClr val="accent3"/>
                </a:solidFill>
              </a:rPr>
              <a:t>ZoomToExtent</a:t>
            </a: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de nouvelles interactions : 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Rotation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Dessin et/ou mesure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une popup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51DE7B-A94B-4679-A122-15261A5B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09" y="2197710"/>
            <a:ext cx="4699322" cy="27016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B71F64-A47D-4F38-9A08-92EB145A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72" y="3123529"/>
            <a:ext cx="1363497" cy="1444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0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Se rendre sur GitHub - </a:t>
            </a:r>
            <a:r>
              <a:rPr lang="fr-FR" sz="1800" dirty="0">
                <a:hlinkClick r:id="rId2"/>
              </a:rPr>
              <a:t>https://github.com/</a:t>
            </a:r>
            <a:endParaRPr lang="fr-FR" sz="1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Télécharger le client « GitHub Desktop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Se créer un compte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Sur « GitHub Desktop »</a:t>
            </a:r>
          </a:p>
          <a:p>
            <a:pPr lvl="1"/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Repository on </a:t>
            </a:r>
            <a:r>
              <a:rPr lang="fr-FR" sz="1300" b="1" dirty="0" err="1">
                <a:solidFill>
                  <a:schemeClr val="accent3"/>
                </a:solidFill>
              </a:rPr>
              <a:t>your</a:t>
            </a:r>
            <a:r>
              <a:rPr lang="fr-FR" sz="1300" b="1" dirty="0">
                <a:solidFill>
                  <a:schemeClr val="accent3"/>
                </a:solidFill>
              </a:rPr>
              <a:t> hard drive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Name : </a:t>
            </a:r>
            <a:r>
              <a:rPr lang="fr-FR" sz="1100" dirty="0">
                <a:solidFill>
                  <a:srgbClr val="8E9295"/>
                </a:solidFill>
              </a:rPr>
              <a:t>formation-javascript_2019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Local Path : Chemin vers votre espace de travail, ex : « </a:t>
            </a:r>
            <a:r>
              <a:rPr lang="fr-FR" sz="1100" dirty="0">
                <a:solidFill>
                  <a:srgbClr val="8E9295"/>
                </a:solidFill>
              </a:rPr>
              <a:t> C:\vscode-workspace</a:t>
            </a:r>
            <a:r>
              <a:rPr lang="fr-FR" sz="1200" dirty="0">
                <a:solidFill>
                  <a:schemeClr val="accent3"/>
                </a:solidFill>
              </a:rPr>
              <a:t> »</a:t>
            </a:r>
            <a:endParaRPr lang="fr-F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800" dirty="0" err="1"/>
              <a:t>Publish</a:t>
            </a:r>
            <a:r>
              <a:rPr lang="fr-FR" sz="1800" dirty="0"/>
              <a:t> repository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Vérifier sur son repository en ligne la présence des fichiers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Modifier un fichier et </a:t>
            </a:r>
            <a:r>
              <a:rPr lang="fr-FR" sz="1300" b="1" dirty="0">
                <a:solidFill>
                  <a:schemeClr val="accent3"/>
                </a:solidFill>
              </a:rPr>
              <a:t>Commit to master</a:t>
            </a:r>
            <a:r>
              <a:rPr lang="fr-FR" sz="1300" dirty="0">
                <a:solidFill>
                  <a:schemeClr val="accent3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Créer un Tag </a:t>
            </a:r>
            <a:r>
              <a:rPr lang="fr-FR" sz="1600" dirty="0">
                <a:solidFill>
                  <a:schemeClr val="tx1"/>
                </a:solidFill>
              </a:rPr>
              <a:t>(version des sources à une date donnée)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Release → </a:t>
            </a:r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release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Nommer le tag : </a:t>
            </a:r>
            <a:r>
              <a:rPr lang="fr-FR" sz="11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date_du_jour</a:t>
            </a:r>
            <a:endParaRPr lang="fr-FR" sz="1100" i="1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lvl="2"/>
            <a:r>
              <a:rPr lang="fr-FR" sz="1200" b="1" dirty="0" err="1">
                <a:solidFill>
                  <a:schemeClr val="accent3"/>
                </a:solidFill>
              </a:rPr>
              <a:t>Publish</a:t>
            </a:r>
            <a:r>
              <a:rPr lang="fr-FR" sz="1200" b="1" dirty="0">
                <a:solidFill>
                  <a:schemeClr val="accent3"/>
                </a:solidFill>
              </a:rPr>
              <a:t> release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Sauvegarder ses sources sur GitHub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0E514E8C-743F-4169-B6C9-6006C028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05" y="1051718"/>
            <a:ext cx="1838615" cy="1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Dans son </a:t>
            </a:r>
            <a:r>
              <a:rPr lang="fr-FR" dirty="0" err="1"/>
              <a:t>workspace</a:t>
            </a:r>
            <a:r>
              <a:rPr lang="fr-FR" dirty="0"/>
              <a:t>, créer un nouveau dossier « </a:t>
            </a:r>
            <a:r>
              <a:rPr lang="fr-FR" dirty="0" err="1"/>
              <a:t>arcgis</a:t>
            </a:r>
            <a:r>
              <a:rPr lang="fr-FR" dirty="0"/>
              <a:t> » et 2 sous-dossiers « 2d » et « 3d » contenant une page index.html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https://developers.arcgis.com/javascript/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2D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Intro to 2D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3D</a:t>
            </a:r>
          </a:p>
          <a:p>
            <a:pPr lvl="1">
              <a:lnSpc>
                <a:spcPct val="100000"/>
              </a:lnSpc>
            </a:pPr>
            <a:r>
              <a:rPr lang="fr-FR" sz="1300" dirty="0">
                <a:solidFill>
                  <a:schemeClr val="accent3"/>
                </a:solidFill>
              </a:rPr>
              <a:t>Intro to 3D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Parcourir l’API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https://developers.arcgis.com/javascript/latest/api-reference/index.html</a:t>
            </a: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2D / 3D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83A821-73AE-416B-8A11-1B46BACC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59" y="1495425"/>
            <a:ext cx="1419225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6FB0FA-FC6F-417C-937D-E1864B9F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5" y="2273207"/>
            <a:ext cx="2016581" cy="172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933617-0999-46ED-9A19-040817D4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655" y="2870292"/>
            <a:ext cx="1997353" cy="181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2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widgets : 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https://developers.arcgis.com/javascript/latest/sample-code/index.html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</a:t>
            </a:r>
            <a:r>
              <a:rPr lang="fr-FR" b="1" dirty="0" err="1"/>
              <a:t>BasemapGallery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esri.widgets.BasemapGallery</a:t>
            </a:r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BasemapGallery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: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8115-3865-403F-8FD4-11F1537462C8}"/>
              </a:ext>
            </a:extLst>
          </p:cNvPr>
          <p:cNvSpPr/>
          <p:nvPr/>
        </p:nvSpPr>
        <p:spPr>
          <a:xfrm>
            <a:off x="855328" y="2136889"/>
            <a:ext cx="4572000" cy="861774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/widgets/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endParaRPr lang="fr-FR" sz="10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902B9-BF8C-4105-8393-8CD89B799128}"/>
              </a:ext>
            </a:extLst>
          </p:cNvPr>
          <p:cNvSpPr/>
          <p:nvPr/>
        </p:nvSpPr>
        <p:spPr>
          <a:xfrm>
            <a:off x="855328" y="3295987"/>
            <a:ext cx="593677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fonds de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fonds de carte à la vue 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29"/>
            <a:ext cx="7105083" cy="37249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le widget </a:t>
            </a:r>
            <a:r>
              <a:rPr lang="fr-FR" b="1" dirty="0" err="1"/>
              <a:t>CoordinateConversion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esri.widgets.CoordinateConversion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CoordinateConversion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</a:t>
            </a: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Ajouter le widget </a:t>
            </a:r>
            <a:r>
              <a:rPr lang="fr-FR" b="1" dirty="0" err="1"/>
              <a:t>SearchWidget</a:t>
            </a:r>
            <a:endParaRPr lang="fr-FR" dirty="0"/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380E6-A4F7-44F1-946D-FB440819E6CD}"/>
              </a:ext>
            </a:extLst>
          </p:cNvPr>
          <p:cNvSpPr/>
          <p:nvPr/>
        </p:nvSpPr>
        <p:spPr>
          <a:xfrm>
            <a:off x="855328" y="1918736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CoordinateConversion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bottom-left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887EE-3A4C-44D3-84F5-021933DFA377}"/>
              </a:ext>
            </a:extLst>
          </p:cNvPr>
          <p:cNvSpPr/>
          <p:nvPr/>
        </p:nvSpPr>
        <p:spPr>
          <a:xfrm>
            <a:off x="855328" y="3590741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Search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1" name="Espace réservé du contenu 15">
            <a:extLst>
              <a:ext uri="{FF2B5EF4-FFF2-40B4-BE49-F238E27FC236}">
                <a16:creationId xmlns:a16="http://schemas.microsoft.com/office/drawing/2014/main" id="{52634B87-1AEC-4C92-A84C-B31D199D3858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3806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l’API v4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3"/>
              </a:rPr>
              <a:t>https://developers.arcgis.com/javascript/latest/sample-code/index.html</a:t>
            </a:r>
            <a:r>
              <a:rPr lang="fr-FR" dirty="0">
                <a:solidFill>
                  <a:schemeClr val="accent3"/>
                </a:solidFill>
              </a:rPr>
              <a:t>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la couche </a:t>
            </a:r>
            <a:r>
              <a:rPr lang="fr-FR" dirty="0" err="1"/>
              <a:t>orthophoto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de gestion des couches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d’impression, imprimer ! (2D uniquement !)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AEFD6-20E6-41F2-8636-E2115EEDF3B6}"/>
              </a:ext>
            </a:extLst>
          </p:cNvPr>
          <p:cNvSpPr/>
          <p:nvPr/>
        </p:nvSpPr>
        <p:spPr>
          <a:xfrm>
            <a:off x="1167343" y="1909986"/>
            <a:ext cx="6275628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streets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JavaScript : </a:t>
            </a:r>
            <a:r>
              <a:rPr lang="fr-FR" dirty="0"/>
              <a:t>Langage de programmation web</a:t>
            </a:r>
          </a:p>
          <a:p>
            <a:pPr lvl="1"/>
            <a:r>
              <a:rPr lang="fr-FR" dirty="0"/>
              <a:t>Inventé en 1995 (</a:t>
            </a:r>
            <a:r>
              <a:rPr lang="fr-FR" u="sng" dirty="0">
                <a:hlinkClick r:id="rId3"/>
              </a:rPr>
              <a:t>Brendan Eich</a:t>
            </a:r>
            <a:r>
              <a:rPr lang="fr-FR" dirty="0"/>
              <a:t>, co-fondateur de </a:t>
            </a:r>
            <a:r>
              <a:rPr lang="fr-FR" i="1" dirty="0"/>
              <a:t>Mozilla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Rendre dynamique les pages Web HTML</a:t>
            </a:r>
          </a:p>
          <a:p>
            <a:pPr lvl="1"/>
            <a:r>
              <a:rPr lang="fr-FR" dirty="0"/>
              <a:t>Standardisé en 1997 : </a:t>
            </a:r>
            <a:r>
              <a:rPr lang="fr-FR" b="1" dirty="0" err="1"/>
              <a:t>ECMAScript</a:t>
            </a:r>
            <a:r>
              <a:rPr lang="fr-FR" b="1" dirty="0"/>
              <a:t>, </a:t>
            </a:r>
          </a:p>
          <a:p>
            <a:pPr lvl="2"/>
            <a:r>
              <a:rPr lang="fr-FR" dirty="0"/>
              <a:t>Inutile de préciser le type des variables</a:t>
            </a:r>
          </a:p>
          <a:p>
            <a:pPr lvl="2"/>
            <a:r>
              <a:rPr lang="fr-FR" dirty="0"/>
              <a:t>Sensible à la casse</a:t>
            </a:r>
            <a:endParaRPr lang="fr-FR" b="1" dirty="0"/>
          </a:p>
          <a:p>
            <a:pPr lvl="2"/>
            <a:r>
              <a:rPr lang="fr-FR" dirty="0"/>
              <a:t>Enrichir les pages + Interactivité, contribue grandement au « </a:t>
            </a:r>
            <a:r>
              <a:rPr lang="fr-FR" i="1" dirty="0"/>
              <a:t>web 2.0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Aujourd’hui : </a:t>
            </a:r>
            <a:r>
              <a:rPr lang="fr-FR" b="1" dirty="0"/>
              <a:t>ES6 </a:t>
            </a:r>
            <a:r>
              <a:rPr lang="fr-FR" dirty="0"/>
              <a:t>(JavaScript 2015)</a:t>
            </a:r>
          </a:p>
          <a:p>
            <a:pPr lvl="2"/>
            <a:r>
              <a:rPr lang="fr-FR" dirty="0"/>
              <a:t>Ajout de lib standard, nouvelle syntaxe et code plus lisible</a:t>
            </a:r>
          </a:p>
          <a:p>
            <a:pPr lvl="2"/>
            <a:r>
              <a:rPr lang="fr-FR" dirty="0"/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lvl="2"/>
            <a:endParaRPr lang="fr-FR" sz="900" dirty="0"/>
          </a:p>
          <a:p>
            <a:r>
              <a:rPr lang="fr-FR" dirty="0"/>
              <a:t>Avec l’explosion du web, le javascript se généralise !</a:t>
            </a:r>
          </a:p>
          <a:p>
            <a:pPr lvl="1" algn="just"/>
            <a:r>
              <a:rPr lang="fr-FR" dirty="0"/>
              <a:t>Client : le code JS s’exécute sur le navigateur</a:t>
            </a:r>
          </a:p>
          <a:p>
            <a:pPr lvl="2" algn="just"/>
            <a:r>
              <a:rPr lang="fr-FR" dirty="0"/>
              <a:t>Navigateur web (</a:t>
            </a:r>
            <a:r>
              <a:rPr lang="fr-FR" i="1" dirty="0"/>
              <a:t>Chrome, IE, Firefox, etc…</a:t>
            </a:r>
            <a:r>
              <a:rPr lang="fr-FR" dirty="0"/>
              <a:t>) - </a:t>
            </a:r>
            <a:r>
              <a:rPr lang="fr-FR" b="1" dirty="0" err="1"/>
              <a:t>WebResponsive</a:t>
            </a:r>
            <a:endParaRPr lang="fr-FR" b="1" dirty="0"/>
          </a:p>
          <a:p>
            <a:pPr lvl="1" algn="just"/>
            <a:r>
              <a:rPr lang="fr-FR" dirty="0"/>
              <a:t>Smartphones  et objets connectés : </a:t>
            </a:r>
          </a:p>
          <a:p>
            <a:pPr lvl="2" algn="just"/>
            <a:r>
              <a:rPr lang="fr-FR" dirty="0"/>
              <a:t>iOS, Android ou Windows Phone : applications mobiles </a:t>
            </a:r>
            <a:r>
              <a:rPr lang="fr-FR" b="1" dirty="0"/>
              <a:t>multi-plateformes</a:t>
            </a:r>
          </a:p>
          <a:p>
            <a:pPr lvl="1" algn="just"/>
            <a:r>
              <a:rPr lang="fr-FR" dirty="0"/>
              <a:t>Node.js : </a:t>
            </a:r>
            <a:r>
              <a:rPr lang="fr-FR" sz="1300" i="1" dirty="0">
                <a:solidFill>
                  <a:schemeClr val="accent3"/>
                </a:solidFill>
              </a:rPr>
              <a:t>nous reviendrons dessus plus en détail ultérieurement…</a:t>
            </a:r>
            <a:endParaRPr lang="fr-FR" sz="1300" i="1" dirty="0"/>
          </a:p>
          <a:p>
            <a:pPr lvl="2" algn="just"/>
            <a:r>
              <a:rPr lang="fr-FR" dirty="0"/>
              <a:t>applications rapides : moteur V8 de </a:t>
            </a:r>
            <a:r>
              <a:rPr lang="fr-FR" i="1" dirty="0"/>
              <a:t>Google</a:t>
            </a:r>
          </a:p>
          <a:p>
            <a:pPr lvl="2" algn="just"/>
            <a:r>
              <a:rPr lang="fr-FR" dirty="0"/>
              <a:t>JavaScript coté « </a:t>
            </a:r>
            <a:r>
              <a:rPr lang="fr-FR" u="sng" dirty="0"/>
              <a:t>serveur</a:t>
            </a:r>
            <a:r>
              <a:rPr lang="fr-FR" dirty="0"/>
              <a:t> » !</a:t>
            </a:r>
            <a:endParaRPr lang="fr-FR" i="1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0CA451-F577-46C1-80E5-2CDA538066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3C7EF-895C-4235-9EE0-E27514B6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31" y="1961309"/>
            <a:ext cx="1371600" cy="266700"/>
          </a:xfrm>
          <a:prstGeom prst="rect">
            <a:avLst/>
          </a:prstGeom>
        </p:spPr>
      </p:pic>
      <p:pic>
        <p:nvPicPr>
          <p:cNvPr id="2050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94" y="128668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martin.delsinne@gfi.fr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Martin DELSINNE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de projet en développement d’application web-</a:t>
            </a:r>
            <a:r>
              <a:rPr lang="fr-FR" dirty="0" err="1"/>
              <a:t>sig</a:t>
            </a:r>
            <a:endParaRPr lang="fr-FR" dirty="0"/>
          </a:p>
          <a:p>
            <a:r>
              <a:rPr lang="fr-FR" dirty="0"/>
              <a:t>SIG Patrimoine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GFI Informatique</a:t>
            </a:r>
            <a:br>
              <a:rPr lang="fr-FR" dirty="0"/>
            </a:br>
            <a:r>
              <a:rPr lang="fr-FR" dirty="0"/>
              <a:t>2, rue Mozart</a:t>
            </a:r>
          </a:p>
          <a:p>
            <a:r>
              <a:rPr lang="fr-FR" dirty="0"/>
              <a:t>92110 Clichy</a:t>
            </a:r>
          </a:p>
          <a:p>
            <a:r>
              <a:rPr lang="fr-FR" dirty="0"/>
              <a:t>Tél. 01 45 19 45 61</a:t>
            </a:r>
          </a:p>
          <a:p>
            <a:r>
              <a:rPr lang="fr-FR" dirty="0"/>
              <a:t>Port. 06 50 70 53 26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487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1" dirty="0"/>
              <a:t>APIs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300" dirty="0">
                <a:hlinkClick r:id="rId3"/>
              </a:rPr>
              <a:t>https://openlayers.org/</a:t>
            </a:r>
            <a:endParaRPr lang="fr-FR" sz="1300" dirty="0"/>
          </a:p>
          <a:p>
            <a:pPr lvl="2"/>
            <a:r>
              <a:rPr lang="fr-FR" dirty="0"/>
              <a:t>Open-Source, communauté importante</a:t>
            </a:r>
          </a:p>
          <a:p>
            <a:pPr lvl="2"/>
            <a:r>
              <a:rPr lang="fr-FR" dirty="0"/>
              <a:t>v3 : répandu, plus accessible</a:t>
            </a:r>
          </a:p>
          <a:p>
            <a:pPr lvl="2"/>
            <a:r>
              <a:rPr lang="fr-FR" dirty="0"/>
              <a:t>v5 : dernière version v5, plus complexe mais plus rapide</a:t>
            </a:r>
          </a:p>
          <a:p>
            <a:pPr lvl="3"/>
            <a:r>
              <a:rPr lang="fr-FR" dirty="0"/>
              <a:t>nécessite </a:t>
            </a:r>
            <a:r>
              <a:rPr lang="fr-FR" dirty="0" err="1"/>
              <a:t>nodeJS</a:t>
            </a:r>
            <a:endParaRPr lang="fr-FR" sz="800" dirty="0"/>
          </a:p>
          <a:p>
            <a:pPr lvl="1"/>
            <a:r>
              <a:rPr lang="fr-FR" dirty="0"/>
              <a:t>ArcGIS API for JavaScript - </a:t>
            </a:r>
            <a:r>
              <a:rPr lang="fr-FR" sz="1300" dirty="0">
                <a:hlinkClick r:id="rId4"/>
              </a:rPr>
              <a:t>https://developers.arcgis.com/javascript/</a:t>
            </a:r>
            <a:endParaRPr lang="fr-FR" sz="1300" dirty="0"/>
          </a:p>
          <a:p>
            <a:pPr lvl="2"/>
            <a:r>
              <a:rPr lang="fr-FR" dirty="0"/>
              <a:t>Version API 4.10 : </a:t>
            </a:r>
            <a:r>
              <a:rPr lang="fr-FR" sz="1200" dirty="0">
                <a:solidFill>
                  <a:schemeClr val="accent3"/>
                </a:solidFill>
              </a:rPr>
              <a:t>3D web apps – </a:t>
            </a:r>
            <a:r>
              <a:rPr lang="fr-FR" sz="1200" dirty="0" err="1">
                <a:solidFill>
                  <a:schemeClr val="accent3"/>
                </a:solidFill>
              </a:rPr>
              <a:t>Arcgis</a:t>
            </a:r>
            <a:r>
              <a:rPr lang="fr-FR" sz="1200" dirty="0">
                <a:solidFill>
                  <a:schemeClr val="accent3"/>
                </a:solidFill>
              </a:rPr>
              <a:t> Server</a:t>
            </a:r>
          </a:p>
          <a:p>
            <a:pPr lvl="2"/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/>
              <a:t>   - Gratuit à </a:t>
            </a:r>
            <a:r>
              <a:rPr lang="fr-FR" sz="1200" u="sng" dirty="0"/>
              <a:t>usage non commercial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 Leaflet - </a:t>
            </a:r>
            <a:r>
              <a:rPr lang="fr-FR" sz="1300" dirty="0">
                <a:hlinkClick r:id="rId5"/>
              </a:rPr>
              <a:t>https://leafletjs.com/</a:t>
            </a:r>
            <a:endParaRPr lang="fr-FR" sz="1300" dirty="0"/>
          </a:p>
          <a:p>
            <a:pPr lvl="2"/>
            <a:r>
              <a:rPr lang="fr-FR" dirty="0" err="1"/>
              <a:t>OpenSource</a:t>
            </a:r>
            <a:r>
              <a:rPr lang="fr-FR" dirty="0"/>
              <a:t> + plugin </a:t>
            </a:r>
            <a:r>
              <a:rPr lang="fr-FR" b="1" dirty="0"/>
              <a:t>Mapbox.js</a:t>
            </a:r>
            <a:r>
              <a:rPr lang="fr-FR" dirty="0"/>
              <a:t> : </a:t>
            </a:r>
            <a:r>
              <a:rPr lang="fr-FR" sz="1300" dirty="0">
                <a:hlinkClick r:id="rId6"/>
              </a:rPr>
              <a:t>https://docs.mapbox.com/help/glossary/mapbox-js/</a:t>
            </a:r>
            <a:endParaRPr lang="fr-FR" sz="1300" dirty="0"/>
          </a:p>
          <a:p>
            <a:pPr marL="306792" lvl="2" indent="0">
              <a:buNone/>
            </a:pPr>
            <a:endParaRPr lang="fr-FR" sz="1200" dirty="0"/>
          </a:p>
          <a:p>
            <a:r>
              <a:rPr lang="fr-FR" b="1" dirty="0"/>
              <a:t>Outil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Github</a:t>
            </a:r>
            <a:r>
              <a:rPr lang="fr-FR" dirty="0"/>
              <a:t> - </a:t>
            </a:r>
            <a:r>
              <a:rPr lang="fr-FR" sz="1300" dirty="0">
                <a:hlinkClick r:id="rId7"/>
              </a:rPr>
              <a:t>https://github.com/</a:t>
            </a:r>
            <a:endParaRPr lang="fr-FR" sz="1300" dirty="0"/>
          </a:p>
          <a:p>
            <a:pPr lvl="2"/>
            <a:r>
              <a:rPr lang="fr-FR" dirty="0"/>
              <a:t>Gratuit à </a:t>
            </a:r>
            <a:r>
              <a:rPr lang="fr-FR" u="sng" dirty="0"/>
              <a:t>usage non commercial</a:t>
            </a:r>
          </a:p>
          <a:p>
            <a:pPr lvl="2"/>
            <a:r>
              <a:rPr lang="fr-FR" dirty="0" err="1"/>
              <a:t>Versionning</a:t>
            </a:r>
            <a:r>
              <a:rPr lang="fr-FR" dirty="0"/>
              <a:t>, sauvegarde des sources</a:t>
            </a:r>
          </a:p>
          <a:p>
            <a:pPr lvl="2"/>
            <a:r>
              <a:rPr lang="fr-FR" dirty="0"/>
              <a:t>Partage de code et collaboration sur un projet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C675E0-8282-42B4-B2BB-8D7DD1BFBD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028" name="Picture 4" descr="RÃ©sultat de recherche d'images pour &quot;openLayers&quot;">
            <a:extLst>
              <a:ext uri="{FF2B5EF4-FFF2-40B4-BE49-F238E27FC236}">
                <a16:creationId xmlns:a16="http://schemas.microsoft.com/office/drawing/2014/main" id="{974157AE-2186-4B9F-BB1F-752A09D6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0" y="1577028"/>
            <a:ext cx="200056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leaflet png&quot;">
            <a:extLst>
              <a:ext uri="{FF2B5EF4-FFF2-40B4-BE49-F238E27FC236}">
                <a16:creationId xmlns:a16="http://schemas.microsoft.com/office/drawing/2014/main" id="{7D581754-B452-4C81-A02A-BCCA9433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19" y="3133067"/>
            <a:ext cx="201012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sri png&quot;">
            <a:extLst>
              <a:ext uri="{FF2B5EF4-FFF2-40B4-BE49-F238E27FC236}">
                <a16:creationId xmlns:a16="http://schemas.microsoft.com/office/drawing/2014/main" id="{61061FEF-BFCC-4451-A0E5-A539E376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9" y="2719285"/>
            <a:ext cx="460327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454D22-E6DE-4446-8842-489DEA2FA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173" y="829599"/>
            <a:ext cx="2650661" cy="16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01EC28-1FA5-4B30-AAED-46B7B161A030}"/>
              </a:ext>
            </a:extLst>
          </p:cNvPr>
          <p:cNvSpPr txBox="1"/>
          <p:nvPr/>
        </p:nvSpPr>
        <p:spPr>
          <a:xfrm>
            <a:off x="7097600" y="2397565"/>
            <a:ext cx="15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Arial Black" panose="020B0A04020102020204" pitchFamily="34" charset="0"/>
              </a:rPr>
              <a:t>ArcGIS API 4.10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AAB5A005-1672-41FA-B5BF-1F49ECAF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471" y="3949053"/>
            <a:ext cx="204745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OpenData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OpenStreetMap</a:t>
            </a:r>
            <a:r>
              <a:rPr lang="fr-FR" dirty="0"/>
              <a:t> -  </a:t>
            </a:r>
            <a:r>
              <a:rPr lang="fr-FR" sz="1300" dirty="0">
                <a:hlinkClick r:id="rId3"/>
              </a:rPr>
              <a:t>https://www.openstreetmap.fr/</a:t>
            </a:r>
            <a:endParaRPr lang="fr-FR" sz="1300" dirty="0"/>
          </a:p>
          <a:p>
            <a:pPr lvl="2"/>
            <a:r>
              <a:rPr lang="fr-FR" dirty="0"/>
              <a:t>Offre un service de fond de carte assez détaillé gratuit à l’échelle du monde</a:t>
            </a:r>
          </a:p>
          <a:p>
            <a:pPr lvl="2"/>
            <a:r>
              <a:rPr lang="fr-FR" dirty="0"/>
              <a:t>Base de données libre - </a:t>
            </a:r>
            <a:r>
              <a:rPr lang="fr-FR" sz="1300" dirty="0">
                <a:hlinkClick r:id="rId4"/>
              </a:rPr>
              <a:t>https://www.data.gouv.fr/fr/organizations/openstreetmap/</a:t>
            </a:r>
            <a:endParaRPr lang="fr-FR" sz="1300" dirty="0"/>
          </a:p>
          <a:p>
            <a:pPr lvl="1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GeoServer</a:t>
            </a:r>
            <a:r>
              <a:rPr lang="fr-FR" dirty="0"/>
              <a:t> - </a:t>
            </a:r>
            <a:r>
              <a:rPr lang="fr-FR" sz="1300" dirty="0">
                <a:hlinkClick r:id="rId5"/>
              </a:rPr>
              <a:t>http://geoserver.org/</a:t>
            </a:r>
            <a:endParaRPr lang="fr-FR" sz="1300" dirty="0"/>
          </a:p>
          <a:p>
            <a:pPr lvl="2"/>
            <a:r>
              <a:rPr lang="fr-FR" dirty="0"/>
              <a:t>Serveur cartographique </a:t>
            </a:r>
            <a:r>
              <a:rPr lang="fr-FR" dirty="0" err="1"/>
              <a:t>OpenSource</a:t>
            </a:r>
            <a:endParaRPr lang="fr-FR" dirty="0"/>
          </a:p>
          <a:p>
            <a:pPr lvl="2"/>
            <a:r>
              <a:rPr lang="fr-FR" dirty="0"/>
              <a:t>Publication de données : services WMS, WFS, WMTS, etc…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GéoPortail</a:t>
            </a:r>
            <a:r>
              <a:rPr lang="fr-FR" dirty="0"/>
              <a:t> - </a:t>
            </a:r>
            <a:r>
              <a:rPr lang="fr-FR" sz="1300" dirty="0">
                <a:hlinkClick r:id="rId6"/>
              </a:rPr>
              <a:t>http://professionnels.ign.fr/</a:t>
            </a:r>
            <a:endParaRPr lang="fr-FR" sz="1300" dirty="0"/>
          </a:p>
          <a:p>
            <a:pPr lvl="2"/>
            <a:r>
              <a:rPr lang="fr-FR" dirty="0"/>
              <a:t>API et catalogue de données et services</a:t>
            </a:r>
          </a:p>
          <a:p>
            <a:pPr lvl="2"/>
            <a:r>
              <a:rPr lang="fr-FR" dirty="0"/>
              <a:t>Inscrivez-vous !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      ArcGIS hub - </a:t>
            </a:r>
            <a:r>
              <a:rPr lang="fr-FR" sz="1300" dirty="0">
                <a:hlinkClick r:id="rId7"/>
              </a:rPr>
              <a:t>https://hub.arcgis.com/pages/open-data</a:t>
            </a:r>
            <a:endParaRPr lang="fr-FR" sz="1300" dirty="0"/>
          </a:p>
          <a:p>
            <a:pPr lvl="2"/>
            <a:r>
              <a:rPr lang="fr-FR" dirty="0"/>
              <a:t>Données libres – services REST ArcGIS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64869D3-974A-481C-BCC9-D641C8383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7" name="Picture 12" descr="RÃ©sultat de recherche d'images pour &quot;geoserver png&quot;">
            <a:extLst>
              <a:ext uri="{FF2B5EF4-FFF2-40B4-BE49-F238E27FC236}">
                <a16:creationId xmlns:a16="http://schemas.microsoft.com/office/drawing/2014/main" id="{97CF5968-6A24-4356-A205-ED4D192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7" y="2455782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Ã©sultat de recherche d'images pour &quot;OpenStreetMap png&quot;">
            <a:extLst>
              <a:ext uri="{FF2B5EF4-FFF2-40B4-BE49-F238E27FC236}">
                <a16:creationId xmlns:a16="http://schemas.microsoft.com/office/drawing/2014/main" id="{E9F4D099-87EC-46D5-BD13-F6A21EF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4" y="1638160"/>
            <a:ext cx="201012" cy="2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ome">
            <a:extLst>
              <a:ext uri="{FF2B5EF4-FFF2-40B4-BE49-F238E27FC236}">
                <a16:creationId xmlns:a16="http://schemas.microsoft.com/office/drawing/2014/main" id="{8E151643-8153-44D5-9368-082312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56" y="2670049"/>
            <a:ext cx="1418130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gÃ©oportail png&quot;">
            <a:extLst>
              <a:ext uri="{FF2B5EF4-FFF2-40B4-BE49-F238E27FC236}">
                <a16:creationId xmlns:a16="http://schemas.microsoft.com/office/drawing/2014/main" id="{867642B1-4DDB-4446-A7D3-80005CD7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9" y="3277959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00B1A0-BA0C-4367-8FE5-9D080F4AB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052" y="4121439"/>
            <a:ext cx="198757" cy="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268857" cy="26809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Installer « Visual Studio Code » - </a:t>
            </a:r>
            <a:r>
              <a:rPr lang="fr-FR" sz="1400" i="1" dirty="0">
                <a:hlinkClick r:id="rId2"/>
              </a:rPr>
              <a:t>https://code.visualstudio.com/</a:t>
            </a:r>
            <a:endParaRPr lang="fr-FR" sz="1400" i="1" dirty="0"/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Editeur de code (léger et gratuit fournit par Microsoft)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Disponible sur Windows / Mac / Linux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Conçu pour le web (javascript nativement supporté),  peut être extensible à d’autres langages de programmation (</a:t>
            </a:r>
            <a:r>
              <a:rPr lang="fr-FR" sz="1400" dirty="0">
                <a:solidFill>
                  <a:srgbClr val="8E9295"/>
                </a:solidFill>
              </a:rPr>
              <a:t>Python, C/C++, C#</a:t>
            </a:r>
            <a:r>
              <a:rPr lang="fr-FR" sz="1400" dirty="0">
                <a:solidFill>
                  <a:schemeClr val="accent3"/>
                </a:solidFill>
              </a:rPr>
              <a:t>) en installant des extensions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Possibilité d’installer de nombreuses extensions via la marketplace : </a:t>
            </a:r>
          </a:p>
          <a:p>
            <a:pPr lvl="2" algn="just"/>
            <a:r>
              <a:rPr lang="fr-FR" sz="1300" dirty="0" err="1">
                <a:solidFill>
                  <a:srgbClr val="8E9295"/>
                </a:solidFill>
              </a:rPr>
              <a:t>ESLint</a:t>
            </a:r>
            <a:r>
              <a:rPr lang="fr-FR" sz="1300" dirty="0">
                <a:solidFill>
                  <a:srgbClr val="8E9295"/>
                </a:solidFill>
              </a:rPr>
              <a:t>, Debugger for chrome, GitHub intégration, etc…</a:t>
            </a:r>
          </a:p>
          <a:p>
            <a:pPr lvl="2"/>
            <a:endParaRPr lang="fr-FR" sz="8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Workspace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Choisir son espace de travail, ex : « </a:t>
            </a:r>
            <a:r>
              <a:rPr lang="fr-FR" sz="1400" dirty="0">
                <a:solidFill>
                  <a:srgbClr val="8E9295"/>
                </a:solidFill>
              </a:rPr>
              <a:t>C:\vscode-workspace\formation_javascript-2019</a:t>
            </a:r>
            <a:r>
              <a:rPr lang="fr-FR" sz="1400" dirty="0">
                <a:solidFill>
                  <a:schemeClr val="accent3"/>
                </a:solidFill>
              </a:rPr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Créer un nouveau dossier « </a:t>
            </a:r>
            <a:r>
              <a:rPr lang="fr-FR" sz="1400" dirty="0" err="1">
                <a:solidFill>
                  <a:schemeClr val="accent3"/>
                </a:solidFill>
              </a:rPr>
              <a:t>openlayers</a:t>
            </a:r>
            <a:r>
              <a:rPr lang="fr-FR" sz="1400" dirty="0">
                <a:solidFill>
                  <a:schemeClr val="accent3"/>
                </a:solidFill>
              </a:rPr>
              <a:t> » qui sera la racine du site web puis créer l’arborescence suivante :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Préparer son environnement de développement - Visual Studio Code</a:t>
            </a:r>
          </a:p>
        </p:txBody>
      </p:sp>
      <p:pic>
        <p:nvPicPr>
          <p:cNvPr id="1028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72" y="953455"/>
            <a:ext cx="633133" cy="6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5419D6-DEBE-441C-B3EC-8C90CFAE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94" y="3631867"/>
            <a:ext cx="1212021" cy="11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E0F8B-3A19-4AEE-892E-A28CCB529689}"/>
              </a:ext>
            </a:extLst>
          </p:cNvPr>
          <p:cNvSpPr/>
          <p:nvPr/>
        </p:nvSpPr>
        <p:spPr>
          <a:xfrm>
            <a:off x="571501" y="1140430"/>
            <a:ext cx="8572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ES6 (2015) :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pour déclarer une variable (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fonctionne toujours)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de la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d’une nouvelle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de type booléen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Boolean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Entier</a:t>
            </a:r>
          </a:p>
          <a:p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Boucle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, avec opérateur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Integer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Incrémentation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Création d'un objet JS -- C'est comme un .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!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nom 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'nom', valeur '"toto"' : string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', valeur ‘40'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integer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locataire :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'locataire',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bool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Object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66EBF-6490-49F8-BC0B-B9D19A200A2D}"/>
              </a:ext>
            </a:extLst>
          </p:cNvPr>
          <p:cNvSpPr/>
          <p:nvPr/>
        </p:nvSpPr>
        <p:spPr>
          <a:xfrm>
            <a:off x="571501" y="1140430"/>
            <a:ext cx="795204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nouvelle propriété à l'objet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mon objet + ma propriété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objet comme propriété de ma variable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"2, Rue Voltaire"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city: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"44000 Nantes"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'city'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x: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y: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45B2CCF-E1EB-4071-8B79-F45819069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36" y="3633420"/>
            <a:ext cx="6392167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6D8D9-B132-47CC-B60C-0C29B8DAC3E2}"/>
              </a:ext>
            </a:extLst>
          </p:cNvPr>
          <p:cNvSpPr/>
          <p:nvPr/>
        </p:nvSpPr>
        <p:spPr>
          <a:xfrm>
            <a:off x="571501" y="983014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fonction nommée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maFonction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de la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"Instructions à exécuter"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;i&lt;=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;i++)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Boucle for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autre fonction avec paramètres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param2, param3)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pouvant utiliser param1, param2, ...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+param1+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+param2+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+param3;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valeur String retournée 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 avec params qui retourne un string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fi_Masque_Powerpoint_2017__[16-9].pptx" id="{EF8247F0-BCC4-4A45-8A4B-EC798F2EF996}" vid="{F8FE49EA-2BE2-459E-9E72-3D78399E0D3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303F48"/>
    </a:dk1>
    <a:lt1>
      <a:srgbClr val="FFFFFF"/>
    </a:lt1>
    <a:dk2>
      <a:srgbClr val="242424"/>
    </a:dk2>
    <a:lt2>
      <a:srgbClr val="5C5C5C"/>
    </a:lt2>
    <a:accent1>
      <a:srgbClr val="F57100"/>
    </a:accent1>
    <a:accent2>
      <a:srgbClr val="FFB04C"/>
    </a:accent2>
    <a:accent3>
      <a:srgbClr val="579696"/>
    </a:accent3>
    <a:accent4>
      <a:srgbClr val="303F48"/>
    </a:accent4>
    <a:accent5>
      <a:srgbClr val="C00000"/>
    </a:accent5>
    <a:accent6>
      <a:srgbClr val="FF5800"/>
    </a:accent6>
    <a:hlink>
      <a:srgbClr val="00ACED"/>
    </a:hlink>
    <a:folHlink>
      <a:srgbClr val="FFB04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  <SharedWithUsers xmlns="7182cb77-b31f-4111-831b-cda4b6a47247">
      <UserInfo>
        <DisplayName>Lamharfi Saadia</DisplayName>
        <AccountId>20891</AccountId>
        <AccountType/>
      </UserInfo>
      <UserInfo>
        <DisplayName>Pappalardo Pierre-Charles</DisplayName>
        <AccountId>11438</AccountId>
        <AccountType/>
      </UserInfo>
      <UserInfo>
        <DisplayName>Gimet Pascale [CRM]</DisplayName>
        <AccountId>12810</AccountId>
        <AccountType/>
      </UserInfo>
      <UserInfo>
        <DisplayName>Aubriet Laetitia</DisplayName>
        <AccountId>20946</AccountId>
        <AccountType/>
      </UserInfo>
      <UserInfo>
        <DisplayName>Vincent Alexandre</DisplayName>
        <AccountId>22559</AccountId>
        <AccountType/>
      </UserInfo>
      <UserInfo>
        <DisplayName>Gaudy Jean-Francois</DisplayName>
        <AccountId>19</AccountId>
        <AccountType/>
      </UserInfo>
      <UserInfo>
        <DisplayName>Sacquet Alain</DisplayName>
        <AccountId>20547</AccountId>
        <AccountType/>
      </UserInfo>
      <UserInfo>
        <DisplayName>Lemee Beatrice</DisplayName>
        <AccountId>12503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34b10580d9175a93a89251afe1447736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869de3a9008dae4ade37f525f3802f78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  <xsd:enumeration value="Référentiel Présentations Clé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  <xsd:enumeration value="Référentiels Présentations Clé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2AD085-9D7C-454F-B882-D23420F01974}">
  <ds:schemaRefs>
    <ds:schemaRef ds:uri="b2bbfd32-0178-4a01-9cde-0fcf75e00801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7182cb77-b31f-4111-831b-cda4b6a4724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bc35acc-9dc8-4c00-9c3c-14ac5e4abd61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355B65-DBB2-4C08-9E1E-B06BE40F7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569112-5C1E-43B9-B376-26F30B09E7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4310</TotalTime>
  <Words>2643</Words>
  <Application>Microsoft Office PowerPoint</Application>
  <PresentationFormat>Affichage à l'écran (16:9)</PresentationFormat>
  <Paragraphs>698</Paragraphs>
  <Slides>30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0" baseType="lpstr">
      <vt:lpstr>ＭＳ Ｐゴシック</vt:lpstr>
      <vt:lpstr>Arial</vt:lpstr>
      <vt:lpstr>Arial Black</vt:lpstr>
      <vt:lpstr>Calibri</vt:lpstr>
      <vt:lpstr>Consolas</vt:lpstr>
      <vt:lpstr>Courier New</vt:lpstr>
      <vt:lpstr>Menlo</vt:lpstr>
      <vt:lpstr>Myriad Pro</vt:lpstr>
      <vt:lpstr>Times New Roman</vt:lpstr>
      <vt:lpstr>Thème Office</vt:lpstr>
      <vt:lpstr>JavaScript Martin DELSINNE</vt:lpstr>
      <vt:lpstr>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Découverte d’ArcGIS API for JavaScript</vt:lpstr>
      <vt:lpstr>Découverte d’ArcGIS API for JavaScript</vt:lpstr>
      <vt:lpstr>Découverte d’ArcGIS API for JavaScript</vt:lpstr>
      <vt:lpstr>Découverte d’ArcGIS API for JavaScript</vt:lpstr>
      <vt:lpstr>Martin DELSINNE</vt:lpstr>
    </vt:vector>
  </TitlesOfParts>
  <Company>Gfi Informatique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page sur 1 seule ligne</dc:title>
  <dc:subject>Masque PowerPoint Gfi 2017</dc:subject>
  <dc:creator>Delsinne Martin</dc:creator>
  <cp:keywords>Masque; Modèle</cp:keywords>
  <cp:lastModifiedBy>Delsinne Martin</cp:lastModifiedBy>
  <cp:revision>334</cp:revision>
  <cp:lastPrinted>2017-01-24T17:37:38Z</cp:lastPrinted>
  <dcterms:created xsi:type="dcterms:W3CDTF">2019-03-06T15:29:27Z</dcterms:created>
  <dcterms:modified xsi:type="dcterms:W3CDTF">2019-03-18T12:46:17Z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0x010100D750F704148EE047A722409C53FDC4A2</vt:lpwstr>
  </property>
  <property fmtid="{D5CDD505-2E9C-101B-9397-08002B2CF9AE}" pid="3" name="GFI Keywords">
    <vt:lpwstr/>
  </property>
</Properties>
</file>